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5"/>
    <p:restoredTop sz="94599"/>
  </p:normalViewPr>
  <p:slideViewPr>
    <p:cSldViewPr snapToGrid="0" snapToObjects="1">
      <p:cViewPr>
        <p:scale>
          <a:sx n="114" d="100"/>
          <a:sy n="114" d="100"/>
        </p:scale>
        <p:origin x="115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320E-34BA-6D43-9C3F-6F1C854D8B03}" type="datetimeFigureOut">
              <a:rPr lang="en-US" smtClean="0"/>
              <a:t>7/21/17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C161-B3F5-EA48-9114-4D9BE9D74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3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2030137"/>
            <a:ext cx="531495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5" y="4509812"/>
            <a:ext cx="531495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CEB6-A2B4-4CDB-8126-E210FBCC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8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8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60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0" r:id="rId3"/>
    <p:sldLayoutId id="2147483791" r:id="rId4"/>
    <p:sldLayoutId id="2147483797" r:id="rId5"/>
    <p:sldLayoutId id="214748379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+mn-lt"/>
              </a:rPr>
              <a:t>ICT </a:t>
            </a:r>
            <a:r>
              <a:rPr lang="en-US" b="1" dirty="0" err="1" smtClean="0">
                <a:latin typeface="+mn-lt"/>
              </a:rPr>
              <a:t>CyberSecurity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Lesson 1:</a:t>
            </a:r>
            <a:endParaRPr lang="en-US" b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/>
              <a:t>Protecting Your Identity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663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Legal issues</a:t>
            </a:r>
            <a:r>
              <a:rPr lang="en-US" dirty="0" smtClean="0"/>
              <a:t>:  </a:t>
            </a:r>
            <a:r>
              <a:rPr lang="en-US" dirty="0"/>
              <a:t>d</a:t>
            </a:r>
            <a:r>
              <a:rPr lang="en-US" dirty="0" smtClean="0"/>
              <a:t>efamatory </a:t>
            </a:r>
            <a:r>
              <a:rPr lang="en-US" dirty="0"/>
              <a:t>posts and tweets—saying insulting things about people— </a:t>
            </a:r>
            <a:r>
              <a:rPr lang="en-US" dirty="0" smtClean="0"/>
              <a:t>can be taken to court</a:t>
            </a:r>
          </a:p>
          <a:p>
            <a:pPr marL="923925" indent="-457200">
              <a:buFont typeface="Wingdings" charset="2"/>
              <a:buChar char="ü"/>
            </a:pPr>
            <a:r>
              <a:rPr lang="en-US" sz="1800" dirty="0" smtClean="0"/>
              <a:t>Libel </a:t>
            </a:r>
            <a:r>
              <a:rPr lang="en-US" sz="1800" dirty="0"/>
              <a:t>is untrue, defamatory statements that are </a:t>
            </a:r>
            <a:r>
              <a:rPr lang="en-US" sz="1800" dirty="0" smtClean="0"/>
              <a:t>written </a:t>
            </a:r>
            <a:endParaRPr lang="en-US" sz="1800" dirty="0"/>
          </a:p>
          <a:p>
            <a:pPr marL="923925" indent="-457200">
              <a:buFont typeface="Wingdings" charset="2"/>
              <a:buChar char="ü"/>
            </a:pPr>
            <a:r>
              <a:rPr lang="en-US" sz="1800" dirty="0"/>
              <a:t>S</a:t>
            </a:r>
            <a:r>
              <a:rPr lang="en-US" sz="1800" dirty="0" smtClean="0"/>
              <a:t>lander </a:t>
            </a:r>
            <a:r>
              <a:rPr lang="en-US" sz="1800" dirty="0"/>
              <a:t>is untrue, defamatory statements that are </a:t>
            </a:r>
            <a:r>
              <a:rPr lang="en-US" sz="1800" dirty="0" smtClean="0"/>
              <a:t>spoken</a:t>
            </a:r>
            <a:r>
              <a:rPr lang="en-US" dirty="0" smtClean="0"/>
              <a:t> </a:t>
            </a:r>
          </a:p>
          <a:p>
            <a:r>
              <a:rPr lang="en-US" i="1" dirty="0" smtClean="0"/>
              <a:t>Cybercrime</a:t>
            </a:r>
            <a:r>
              <a:rPr lang="en-US" dirty="0" smtClean="0"/>
              <a:t>:  </a:t>
            </a:r>
            <a:r>
              <a:rPr lang="en-US" dirty="0"/>
              <a:t>b</a:t>
            </a:r>
            <a:r>
              <a:rPr lang="en-US" dirty="0" smtClean="0"/>
              <a:t>urglary </a:t>
            </a:r>
            <a:r>
              <a:rPr lang="en-US" dirty="0"/>
              <a:t>and identity theft are just two types of crime that can be traced to sharing information on social media. </a:t>
            </a:r>
            <a:endParaRPr lang="en-US" dirty="0" smtClean="0"/>
          </a:p>
          <a:p>
            <a:r>
              <a:rPr lang="en-US" i="1" dirty="0" smtClean="0"/>
              <a:t>Behavior tracking</a:t>
            </a:r>
            <a:r>
              <a:rPr lang="en-US" dirty="0" smtClean="0"/>
              <a:t>:  Tracking your online actions and selling to third parties</a:t>
            </a:r>
          </a:p>
          <a:p>
            <a:r>
              <a:rPr lang="en-US" i="1" dirty="0" smtClean="0"/>
              <a:t>Geolocation</a:t>
            </a:r>
            <a:r>
              <a:rPr lang="en-US" dirty="0" smtClean="0"/>
              <a:t>:  </a:t>
            </a:r>
            <a:r>
              <a:rPr lang="en-US" dirty="0"/>
              <a:t>automatically tags any pictures you take with the location of where you took </a:t>
            </a:r>
            <a:r>
              <a:rPr lang="en-US" dirty="0" smtClean="0"/>
              <a:t>it</a:t>
            </a:r>
          </a:p>
          <a:p>
            <a:r>
              <a:rPr lang="en-US" i="1" dirty="0" smtClean="0"/>
              <a:t>Image and persona</a:t>
            </a:r>
            <a:r>
              <a:rPr lang="en-US" dirty="0" smtClean="0"/>
              <a:t>: what you post can affect other parts of your life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Affects of Digital Footprint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65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u="sng" dirty="0" smtClean="0"/>
              <a:t>Google and Facebook track everything</a:t>
            </a:r>
          </a:p>
          <a:p>
            <a:pPr marL="0" indent="0">
              <a:buNone/>
            </a:pPr>
            <a:endParaRPr lang="en-US" b="1" i="1" u="sng" dirty="0" smtClean="0"/>
          </a:p>
          <a:p>
            <a:r>
              <a:rPr lang="en-US" dirty="0" smtClean="0"/>
              <a:t>Google yourself</a:t>
            </a:r>
          </a:p>
          <a:p>
            <a:r>
              <a:rPr lang="en-US" dirty="0" smtClean="0"/>
              <a:t>Browser extensions: </a:t>
            </a:r>
            <a:r>
              <a:rPr lang="en-US" dirty="0"/>
              <a:t>Disconnect Me, </a:t>
            </a:r>
            <a:r>
              <a:rPr lang="en-US" dirty="0" err="1"/>
              <a:t>DoNotTrackMe</a:t>
            </a:r>
            <a:r>
              <a:rPr lang="en-US" dirty="0"/>
              <a:t>, and </a:t>
            </a:r>
            <a:r>
              <a:rPr lang="en-US" dirty="0" err="1"/>
              <a:t>Ghostery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Browse “Incognito” in Chrome</a:t>
            </a:r>
          </a:p>
          <a:p>
            <a:r>
              <a:rPr lang="en-US" dirty="0" smtClean="0"/>
              <a:t>Delete old online accounts you no longer use</a:t>
            </a:r>
          </a:p>
          <a:p>
            <a:r>
              <a:rPr lang="en-US" dirty="0" smtClean="0"/>
              <a:t>Be wary of oversharing</a:t>
            </a:r>
          </a:p>
          <a:p>
            <a:r>
              <a:rPr lang="en-US" dirty="0" smtClean="0"/>
              <a:t>Password keepers: </a:t>
            </a:r>
            <a:r>
              <a:rPr lang="en-US" dirty="0"/>
              <a:t>Keeper Password Manager, </a:t>
            </a:r>
            <a:r>
              <a:rPr lang="en-US" dirty="0" err="1"/>
              <a:t>Zoho</a:t>
            </a:r>
            <a:r>
              <a:rPr lang="en-US" dirty="0"/>
              <a:t>, and </a:t>
            </a:r>
            <a:r>
              <a:rPr lang="en-US" dirty="0" err="1" smtClean="0"/>
              <a:t>DashLane</a:t>
            </a:r>
            <a:endParaRPr lang="en-US" dirty="0" smtClean="0"/>
          </a:p>
          <a:p>
            <a:r>
              <a:rPr lang="en-US" dirty="0" smtClean="0"/>
              <a:t>Posting is forever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Digital Footprint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6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Rules </a:t>
            </a:r>
            <a:r>
              <a:rPr lang="en-US" dirty="0"/>
              <a:t>for interacting politely </a:t>
            </a:r>
            <a:r>
              <a:rPr lang="en-US" dirty="0" smtClean="0"/>
              <a:t>online</a:t>
            </a:r>
          </a:p>
          <a:p>
            <a:pPr marL="0" indent="0">
              <a:buNone/>
            </a:pPr>
            <a:endParaRPr lang="en-US" dirty="0"/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Be respectful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Don’t be too quick to take offense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Use emoticons and abbreviations to convey meaning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Protect other’s privacy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Use appropriate language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Netiquette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001294"/>
            <a:ext cx="2977376" cy="2233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33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49" y="1825625"/>
            <a:ext cx="8102755" cy="872970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The ability </a:t>
            </a:r>
            <a:r>
              <a:rPr lang="en-US" dirty="0"/>
              <a:t>to act in a safe and responsible way on the Internet and other connected environments.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Cybersafety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561" y="2833531"/>
            <a:ext cx="5204521" cy="3466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93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 Lesson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5.1.1: Describe risks associated with social networking sites (e.g., Facebook, Myspace, Twitter), and identify ways to reduce these risks.</a:t>
            </a:r>
          </a:p>
          <a:p>
            <a:r>
              <a:rPr lang="en-US" dirty="0"/>
              <a:t>5.1.2: Define “privacy,” and relate it to the term “digital footprint.”</a:t>
            </a:r>
          </a:p>
          <a:p>
            <a:r>
              <a:rPr lang="en-US" dirty="0"/>
              <a:t>5.1.3: Practice </a:t>
            </a:r>
            <a:r>
              <a:rPr lang="en-US" dirty="0" err="1"/>
              <a:t>cybersafety</a:t>
            </a:r>
            <a:r>
              <a:rPr lang="en-US" dirty="0"/>
              <a:t> techniques to protect your personal information when using Internet searches, e-mail, chat rooms and social network Web sites.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48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state of being free from unwanted or undue intrusion or disturbance in one's private life or affairs; freedom to be let </a:t>
            </a:r>
            <a:r>
              <a:rPr lang="en-US" dirty="0" smtClean="0"/>
              <a:t>alone”</a:t>
            </a:r>
          </a:p>
          <a:p>
            <a:pPr marL="0" indent="0" algn="r">
              <a:buNone/>
            </a:pPr>
            <a:r>
              <a:rPr lang="en-US" sz="1800" dirty="0" err="1" smtClean="0"/>
              <a:t>Dictionary.com</a:t>
            </a:r>
            <a:r>
              <a:rPr lang="en-US" sz="1800" dirty="0"/>
              <a:t>, </a:t>
            </a:r>
            <a:r>
              <a:rPr lang="en-US" sz="1800" dirty="0" smtClean="0"/>
              <a:t>2016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Loss of privacy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Someone knows your name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Someone knows your address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Someone knows your email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Someone knows your phone number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555" y="3537724"/>
            <a:ext cx="2838605" cy="2128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34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Someone </a:t>
            </a:r>
            <a:r>
              <a:rPr lang="en-US" dirty="0"/>
              <a:t>who intentionally targets people for harm using online chat rooms or social media. 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Predators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877" y="2816400"/>
            <a:ext cx="5712957" cy="3360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73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777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Information about you and what you do online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923925" indent="-457200"/>
            <a:r>
              <a:rPr lang="en-US" dirty="0" smtClean="0"/>
              <a:t>Social media:</a:t>
            </a:r>
          </a:p>
          <a:p>
            <a:pPr marL="1381125" indent="-457200">
              <a:buFont typeface="Wingdings" charset="2"/>
              <a:buChar char="ü"/>
            </a:pPr>
            <a:r>
              <a:rPr lang="en-US" dirty="0" smtClean="0"/>
              <a:t>status</a:t>
            </a:r>
          </a:p>
          <a:p>
            <a:pPr marL="1381125" indent="-457200">
              <a:buFont typeface="Wingdings" charset="2"/>
              <a:buChar char="ü"/>
            </a:pPr>
            <a:r>
              <a:rPr lang="en-US" dirty="0" smtClean="0"/>
              <a:t>Posts</a:t>
            </a:r>
          </a:p>
          <a:p>
            <a:pPr marL="1381125" indent="-457200">
              <a:buFont typeface="Wingdings" charset="2"/>
              <a:buChar char="ü"/>
            </a:pPr>
            <a:r>
              <a:rPr lang="en-US" dirty="0" smtClean="0"/>
              <a:t>Pictures / tags</a:t>
            </a:r>
            <a:endParaRPr lang="en-US" b="1" dirty="0" smtClean="0"/>
          </a:p>
          <a:p>
            <a:pPr marL="923925" indent="-457200"/>
            <a:endParaRPr lang="en-US" b="1" dirty="0" smtClean="0"/>
          </a:p>
          <a:p>
            <a:pPr marL="923925" indent="-457200"/>
            <a:r>
              <a:rPr lang="en-US" b="1" dirty="0" smtClean="0"/>
              <a:t>Cookies</a:t>
            </a:r>
            <a:r>
              <a:rPr lang="en-US" dirty="0" smtClean="0"/>
              <a:t>: files stored on your computer (cell </a:t>
            </a:r>
            <a:r>
              <a:rPr lang="en-US" dirty="0"/>
              <a:t>p</a:t>
            </a:r>
            <a:r>
              <a:rPr lang="en-US" dirty="0" smtClean="0"/>
              <a:t>hone)  that tell browsers how to remember </a:t>
            </a:r>
            <a:r>
              <a:rPr lang="en-US" dirty="0"/>
              <a:t>your favorites and your previous searches, and can fill in fields for </a:t>
            </a:r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Footprint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034" y="2425389"/>
            <a:ext cx="3189249" cy="2391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451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4792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etailed </a:t>
            </a:r>
            <a:r>
              <a:rPr lang="en-US" dirty="0"/>
              <a:t>report, usually about a person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923925" indent="-457200">
              <a:buFont typeface="Wingdings" charset="2"/>
              <a:buChar char="ü"/>
            </a:pPr>
            <a:r>
              <a:rPr lang="en-US" dirty="0"/>
              <a:t>E</a:t>
            </a:r>
            <a:r>
              <a:rPr lang="en-US" dirty="0" smtClean="0"/>
              <a:t>verything </a:t>
            </a:r>
            <a:r>
              <a:rPr lang="en-US" dirty="0"/>
              <a:t>you do online, </a:t>
            </a:r>
            <a:endParaRPr lang="en-US" dirty="0" smtClean="0"/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everything </a:t>
            </a:r>
            <a:r>
              <a:rPr lang="en-US" dirty="0"/>
              <a:t>you post, </a:t>
            </a:r>
            <a:endParaRPr lang="en-US" dirty="0" smtClean="0"/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everything </a:t>
            </a:r>
            <a:r>
              <a:rPr lang="en-US" dirty="0"/>
              <a:t>you share, </a:t>
            </a:r>
            <a:endParaRPr lang="en-US" dirty="0" smtClean="0"/>
          </a:p>
          <a:p>
            <a:pPr marL="466725" indent="0">
              <a:buNone/>
            </a:pPr>
            <a:r>
              <a:rPr lang="en-US" dirty="0" smtClean="0"/>
              <a:t>is </a:t>
            </a:r>
            <a:r>
              <a:rPr lang="en-US" dirty="0"/>
              <a:t>saved somewhere on a server and can, </a:t>
            </a:r>
          </a:p>
          <a:p>
            <a:pPr marL="466725" indent="0">
              <a:buNone/>
            </a:pPr>
            <a:r>
              <a:rPr lang="en-US" dirty="0" smtClean="0"/>
              <a:t>theoretically </a:t>
            </a:r>
            <a:r>
              <a:rPr lang="en-US" dirty="0"/>
              <a:t>or in truth, be accessed, even years later.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Dossier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132" y="2216007"/>
            <a:ext cx="3242218" cy="22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site or online community where people with like experiences or interests communicate with each other and share information, resources, </a:t>
            </a:r>
            <a:r>
              <a:rPr lang="en-US" dirty="0" smtClean="0"/>
              <a:t>etc.</a:t>
            </a:r>
          </a:p>
          <a:p>
            <a:pPr marL="0" indent="0">
              <a:buNone/>
            </a:pPr>
            <a:endParaRPr lang="en-US" dirty="0"/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Facebook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Twitter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Tumblr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Instagram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Snapchat</a:t>
            </a:r>
          </a:p>
          <a:p>
            <a:pPr marL="923925" indent="-457200">
              <a:buFont typeface="Wingdings" charset="2"/>
              <a:buChar char="ü"/>
            </a:pPr>
            <a:endParaRPr lang="en-US" dirty="0"/>
          </a:p>
          <a:p>
            <a:pPr marL="11113" indent="0">
              <a:buNone/>
            </a:pPr>
            <a:r>
              <a:rPr lang="en-US" i="1" dirty="0" smtClean="0"/>
              <a:t>Poses a great risk to privacy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Networking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035" y="3021282"/>
            <a:ext cx="3791415" cy="26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84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61735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ettings </a:t>
            </a:r>
            <a:r>
              <a:rPr lang="en-US" dirty="0"/>
              <a:t>on social networks that allow users to control who sees what they post, and they can either be adjusted post by post, or set to a default setting.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Screen name</a:t>
            </a:r>
            <a:r>
              <a:rPr lang="en-US" dirty="0" smtClean="0"/>
              <a:t>: </a:t>
            </a:r>
            <a:r>
              <a:rPr lang="en-US" dirty="0"/>
              <a:t>Create a screen name instead of using your real </a:t>
            </a:r>
            <a:r>
              <a:rPr lang="en-US" dirty="0" smtClean="0"/>
              <a:t>name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Profile picture</a:t>
            </a:r>
            <a:r>
              <a:rPr lang="en-US" dirty="0" smtClean="0"/>
              <a:t>: Avatars, pictures </a:t>
            </a:r>
            <a:r>
              <a:rPr lang="en-US" dirty="0"/>
              <a:t>of things you like, places you've been, objects that mean something to you, etc. 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Settings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695" y="2403088"/>
            <a:ext cx="1770256" cy="35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367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Profile information</a:t>
            </a:r>
            <a:r>
              <a:rPr lang="en-US" dirty="0" smtClean="0"/>
              <a:t>:  </a:t>
            </a:r>
            <a:r>
              <a:rPr lang="en-US" dirty="0"/>
              <a:t>Never make your birthday, phone number, or home address viewable to the </a:t>
            </a:r>
            <a:r>
              <a:rPr lang="en-US" dirty="0" smtClean="0"/>
              <a:t>public</a:t>
            </a:r>
          </a:p>
          <a:p>
            <a:pPr marL="0" indent="0">
              <a:buNone/>
            </a:pPr>
            <a:r>
              <a:rPr lang="en-US" b="1" dirty="0" smtClean="0"/>
              <a:t>Contact information</a:t>
            </a:r>
            <a:r>
              <a:rPr lang="en-US" dirty="0" smtClean="0"/>
              <a:t>:  Never list your phone number or home address</a:t>
            </a:r>
          </a:p>
          <a:p>
            <a:pPr marL="0" indent="0">
              <a:buNone/>
            </a:pPr>
            <a:r>
              <a:rPr lang="en-US" b="1" dirty="0" smtClean="0"/>
              <a:t>Online persona</a:t>
            </a:r>
            <a:r>
              <a:rPr lang="en-US" dirty="0" smtClean="0"/>
              <a:t>: Preferences like wallpaper</a:t>
            </a:r>
          </a:p>
          <a:p>
            <a:pPr marL="0" indent="0">
              <a:buNone/>
            </a:pPr>
            <a:r>
              <a:rPr lang="en-US" b="1" dirty="0" smtClean="0"/>
              <a:t>Linking accounts</a:t>
            </a:r>
            <a:r>
              <a:rPr lang="en-US" dirty="0" smtClean="0"/>
              <a:t>:  Be careful of using one social media login as the login to another (“Log in with your Facebook account”)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Settings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99" y="4057807"/>
            <a:ext cx="6430072" cy="217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0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</TotalTime>
  <Words>609</Words>
  <Application>Microsoft Macintosh PowerPoint</Application>
  <PresentationFormat>On-screen Show (4:3)</PresentationFormat>
  <Paragraphs>89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Wingdings</vt:lpstr>
      <vt:lpstr>Arial</vt:lpstr>
      <vt:lpstr>Office Theme</vt:lpstr>
      <vt:lpstr>ICT CyberSecurity Lesson 1:</vt:lpstr>
      <vt:lpstr>Objectives: Lesson 1</vt:lpstr>
      <vt:lpstr>Privacy</vt:lpstr>
      <vt:lpstr>Online Predators</vt:lpstr>
      <vt:lpstr>Digital Footprint</vt:lpstr>
      <vt:lpstr>Dossier</vt:lpstr>
      <vt:lpstr>Social Networking</vt:lpstr>
      <vt:lpstr>Privacy Settings</vt:lpstr>
      <vt:lpstr>Privacy Settings</vt:lpstr>
      <vt:lpstr>Affects of Digital Footprint</vt:lpstr>
      <vt:lpstr>Monitoring Digital Footprint</vt:lpstr>
      <vt:lpstr>Netiquette</vt:lpstr>
      <vt:lpstr>Cybersafety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Life</dc:title>
  <dc:creator>Jim Black</dc:creator>
  <cp:lastModifiedBy>Jim Black</cp:lastModifiedBy>
  <cp:revision>210</cp:revision>
  <dcterms:created xsi:type="dcterms:W3CDTF">2015-10-05T10:58:57Z</dcterms:created>
  <dcterms:modified xsi:type="dcterms:W3CDTF">2017-07-21T15:43:54Z</dcterms:modified>
</cp:coreProperties>
</file>